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erriweather" panose="00000500000000000000" pitchFamily="2" charset="0"/>
      <p:regular r:id="rId11"/>
      <p:bold r:id="rId12"/>
      <p:italic r:id="rId13"/>
      <p:boldItalic r:id="rId14"/>
    </p:embeddedFont>
    <p:embeddedFont>
      <p:font typeface="Merriweather Bold" panose="00000800000000000000" pitchFamily="2" charset="0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4F7"/>
    <a:srgbClr val="EADAC7"/>
    <a:srgbClr val="091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8898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02121" y="2086048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Stock Trading Bot</a:t>
            </a:r>
            <a:endParaRPr lang="en-US" sz="4850" dirty="0">
              <a:latin typeface="Merriweather Bold" panose="000008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402121" y="3227500"/>
            <a:ext cx="7625575" cy="1312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This presentation outlines the development of a stock trading bot utilizing reinforcement learning algorithms and NLP for informed trading decisions.</a:t>
            </a:r>
            <a:endParaRPr lang="en-US" dirty="0">
              <a:latin typeface="Merriweather" panose="00000500000000000000" pitchFamily="2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402121" y="5119009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6973C1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6526780" y="5267718"/>
            <a:ext cx="14549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Merriweather" panose="00000500000000000000" pitchFamily="2" charset="0"/>
                <a:ea typeface="Merriweather Medium" pitchFamily="34" charset="-122"/>
                <a:cs typeface="Merriweather Medium" pitchFamily="34" charset="-120"/>
              </a:rPr>
              <a:t>SA</a:t>
            </a:r>
            <a:endParaRPr lang="en-US" sz="750" dirty="0">
              <a:latin typeface="Merriweather" panose="000005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920401" y="5100554"/>
            <a:ext cx="3148358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 Safin Zahid </a:t>
            </a:r>
            <a:r>
              <a:rPr lang="en-US" sz="2400" b="1" dirty="0" err="1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Anonna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1E300F-C8F1-A244-5D44-8C483F6DF351}"/>
              </a:ext>
            </a:extLst>
          </p:cNvPr>
          <p:cNvSpPr/>
          <p:nvPr/>
        </p:nvSpPr>
        <p:spPr>
          <a:xfrm>
            <a:off x="12708082" y="7595755"/>
            <a:ext cx="1922318" cy="633845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7749060F-BB60-4AF9-3115-E71A22FEFCE7}"/>
              </a:ext>
            </a:extLst>
          </p:cNvPr>
          <p:cNvSpPr/>
          <p:nvPr/>
        </p:nvSpPr>
        <p:spPr>
          <a:xfrm>
            <a:off x="6403452" y="4540324"/>
            <a:ext cx="2816900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by</a:t>
            </a:r>
            <a:endParaRPr lang="en-US" sz="1400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0CF717D2-E615-B270-F7AE-9A2B48B98DE5}"/>
              </a:ext>
            </a:extLst>
          </p:cNvPr>
          <p:cNvSpPr/>
          <p:nvPr/>
        </p:nvSpPr>
        <p:spPr>
          <a:xfrm>
            <a:off x="6402121" y="5706123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6973C1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FF5FF5C7-118E-B06D-5787-D17325E8D071}"/>
              </a:ext>
            </a:extLst>
          </p:cNvPr>
          <p:cNvSpPr/>
          <p:nvPr/>
        </p:nvSpPr>
        <p:spPr>
          <a:xfrm>
            <a:off x="6526780" y="5854832"/>
            <a:ext cx="14549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Merriweather" panose="00000500000000000000" pitchFamily="2" charset="0"/>
                <a:ea typeface="Merriweather Medium" pitchFamily="34" charset="-122"/>
                <a:cs typeface="Merriweather Medium" pitchFamily="34" charset="-120"/>
              </a:rPr>
              <a:t>AD</a:t>
            </a:r>
            <a:endParaRPr lang="en-US" sz="750" dirty="0">
              <a:latin typeface="Merriweather" panose="00000500000000000000" pitchFamily="2" charset="0"/>
            </a:endParaRPr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79C56A59-EADE-5B53-171A-A080C9B5F3CA}"/>
              </a:ext>
            </a:extLst>
          </p:cNvPr>
          <p:cNvSpPr/>
          <p:nvPr/>
        </p:nvSpPr>
        <p:spPr>
          <a:xfrm>
            <a:off x="6920401" y="5687668"/>
            <a:ext cx="3148358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Atanu Das</a:t>
            </a:r>
            <a:endParaRPr lang="en-US" sz="2400" dirty="0"/>
          </a:p>
        </p:txBody>
      </p:sp>
      <p:sp>
        <p:nvSpPr>
          <p:cNvPr id="13" name="Shape 2">
            <a:extLst>
              <a:ext uri="{FF2B5EF4-FFF2-40B4-BE49-F238E27FC236}">
                <a16:creationId xmlns:a16="http://schemas.microsoft.com/office/drawing/2014/main" id="{0F700920-5A25-8A67-3C2A-3619E937A716}"/>
              </a:ext>
            </a:extLst>
          </p:cNvPr>
          <p:cNvSpPr/>
          <p:nvPr/>
        </p:nvSpPr>
        <p:spPr>
          <a:xfrm>
            <a:off x="6402121" y="6293237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6973C1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627E0629-D90E-E3DD-F77F-E762A6484420}"/>
              </a:ext>
            </a:extLst>
          </p:cNvPr>
          <p:cNvSpPr/>
          <p:nvPr/>
        </p:nvSpPr>
        <p:spPr>
          <a:xfrm>
            <a:off x="6526780" y="6441946"/>
            <a:ext cx="14549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Merriweather" panose="00000500000000000000" pitchFamily="2" charset="0"/>
                <a:ea typeface="Merriweather Medium" pitchFamily="34" charset="-122"/>
                <a:cs typeface="Merriweather Medium" pitchFamily="34" charset="-120"/>
              </a:rPr>
              <a:t>NH</a:t>
            </a:r>
            <a:endParaRPr lang="en-US" sz="750" dirty="0">
              <a:latin typeface="Merriweather" panose="00000500000000000000" pitchFamily="2" charset="0"/>
            </a:endParaRPr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0734D29C-8999-200F-5008-0E636E2ED27D}"/>
              </a:ext>
            </a:extLst>
          </p:cNvPr>
          <p:cNvSpPr/>
          <p:nvPr/>
        </p:nvSpPr>
        <p:spPr>
          <a:xfrm>
            <a:off x="6920401" y="6274782"/>
            <a:ext cx="3148358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Md. Nayeem Hasan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8790" y="814626"/>
            <a:ext cx="12581215" cy="713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5F0F0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Introduction: Algorithmic Trading Evolution</a:t>
            </a:r>
            <a:endParaRPr lang="en-US" sz="4450" dirty="0">
              <a:latin typeface="Merriweather Bold" panose="00000800000000000000" pitchFamily="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90" y="1984177"/>
            <a:ext cx="6345198" cy="39215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8790" y="6191012"/>
            <a:ext cx="4238982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Machine Learning Integration</a:t>
            </a:r>
            <a:endParaRPr lang="en-US" sz="2200" dirty="0">
              <a:latin typeface="Merriweather Bold" panose="00000800000000000000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8790" y="6684526"/>
            <a:ext cx="6345198" cy="730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Algorithmic trading enhanced by machine learning and natural language processing (NLP)</a:t>
            </a:r>
            <a:endParaRPr lang="en-US" sz="1750" dirty="0">
              <a:latin typeface="Merriweather" panose="00000500000000000000" pitchFamily="2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6293" y="1984177"/>
            <a:ext cx="6345317" cy="392168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6293" y="6191131"/>
            <a:ext cx="3489841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Market Sentiment's Role</a:t>
            </a:r>
            <a:endParaRPr lang="en-US" sz="2200" dirty="0">
              <a:latin typeface="Merriweather Bold" panose="00000800000000000000" pitchFamily="2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486293" y="6684645"/>
            <a:ext cx="6345317" cy="730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Financial news sentiment influences asset prices, key to automated trading</a:t>
            </a:r>
            <a:endParaRPr lang="en-US" sz="1750" dirty="0">
              <a:latin typeface="Merriweather" panose="000005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621360-6002-FF07-BCF4-DBE4B4ECFDD1}"/>
              </a:ext>
            </a:extLst>
          </p:cNvPr>
          <p:cNvSpPr/>
          <p:nvPr/>
        </p:nvSpPr>
        <p:spPr>
          <a:xfrm>
            <a:off x="12708082" y="7595755"/>
            <a:ext cx="1922318" cy="633845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81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1062" y="984171"/>
            <a:ext cx="4872276" cy="626435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59869" y="675561"/>
            <a:ext cx="7424261" cy="23031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00"/>
              </a:lnSpc>
              <a:buNone/>
            </a:pPr>
            <a:r>
              <a:rPr lang="en-US" sz="4800" dirty="0">
                <a:solidFill>
                  <a:srgbClr val="F5F0F0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Sentiment Analysis: FinBERT for Financial Text</a:t>
            </a:r>
            <a:endParaRPr lang="en-US" sz="4800" dirty="0">
              <a:latin typeface="Merriweather Bold" panose="00000800000000000000" pitchFamily="2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859869" y="3623548"/>
            <a:ext cx="552807" cy="552807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1055132" y="3715703"/>
            <a:ext cx="162163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3"/>
          <p:cNvSpPr/>
          <p:nvPr/>
        </p:nvSpPr>
        <p:spPr>
          <a:xfrm>
            <a:off x="1658303" y="3623548"/>
            <a:ext cx="2790944" cy="767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Step 1: Text Preprocessing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658303" y="4538424"/>
            <a:ext cx="2790944" cy="1179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Tokenization and normalization of news articles</a:t>
            </a:r>
            <a:endParaRPr lang="en-US" sz="1900" dirty="0">
              <a:latin typeface="Merriweather" panose="00000500000000000000" pitchFamily="2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4694873" y="3623548"/>
            <a:ext cx="552807" cy="552807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4861084" y="3715703"/>
            <a:ext cx="22038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1" name="Text 7"/>
          <p:cNvSpPr/>
          <p:nvPr/>
        </p:nvSpPr>
        <p:spPr>
          <a:xfrm>
            <a:off x="5493306" y="3623548"/>
            <a:ext cx="2790944" cy="767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Step 2: Sentiment Classification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5493306" y="4538424"/>
            <a:ext cx="2790944" cy="1179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FinBERT classifies text as positive, negative, or neutral</a:t>
            </a:r>
            <a:endParaRPr lang="en-US" sz="1900" dirty="0">
              <a:latin typeface="Merriweather" panose="00000500000000000000" pitchFamily="2" charset="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859869" y="6239827"/>
            <a:ext cx="552807" cy="552807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1032986" y="6331982"/>
            <a:ext cx="206454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5" name="Text 11"/>
          <p:cNvSpPr/>
          <p:nvPr/>
        </p:nvSpPr>
        <p:spPr>
          <a:xfrm>
            <a:off x="1658303" y="6239827"/>
            <a:ext cx="4032647" cy="38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Step 3: Actionable Insights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1658303" y="6770965"/>
            <a:ext cx="6625828" cy="786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Sentiment probabilities aggregated for decision-making</a:t>
            </a:r>
            <a:endParaRPr lang="en-US" sz="1900" dirty="0">
              <a:latin typeface="Merriweather" panose="000005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91" y="984409"/>
            <a:ext cx="4869299" cy="626066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198" y="2064901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Trading Framework: Alpaca API Integration</a:t>
            </a:r>
            <a:endParaRPr lang="en-US" sz="4850" dirty="0">
              <a:latin typeface="Merriweather Bold" panose="00000800000000000000" pitchFamily="2" charset="0"/>
            </a:endParaRPr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198" y="3977640"/>
            <a:ext cx="616982" cy="61698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198" y="484143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Trading Strategy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7" name="Text 2"/>
          <p:cNvSpPr/>
          <p:nvPr/>
        </p:nvSpPr>
        <p:spPr>
          <a:xfrm>
            <a:off x="6350198" y="5374958"/>
            <a:ext cx="352305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Buy/sell decisions based on sentiment thresholds</a:t>
            </a:r>
            <a:endParaRPr lang="en-US" sz="1900" dirty="0">
              <a:latin typeface="Merriweather" panose="00000500000000000000" pitchFamily="2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43423" y="3977640"/>
            <a:ext cx="616982" cy="61698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0243423" y="484143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Risk Management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10" name="Text 4"/>
          <p:cNvSpPr/>
          <p:nvPr/>
        </p:nvSpPr>
        <p:spPr>
          <a:xfrm>
            <a:off x="10243423" y="5374958"/>
            <a:ext cx="3523178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Stop-loss and position limits for risk mitigation</a:t>
            </a:r>
            <a:endParaRPr lang="en-US" sz="1900" dirty="0">
              <a:latin typeface="Merriweather" panose="000005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5B8B182-DF25-5038-0013-3F67F27B1E55}"/>
              </a:ext>
            </a:extLst>
          </p:cNvPr>
          <p:cNvSpPr/>
          <p:nvPr/>
        </p:nvSpPr>
        <p:spPr>
          <a:xfrm>
            <a:off x="12708082" y="7595755"/>
            <a:ext cx="1922318" cy="633845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5141" y="696449"/>
            <a:ext cx="3797352" cy="6899306"/>
          </a:xfrm>
          <a:prstGeom prst="rect">
            <a:avLst/>
          </a:prstGeom>
          <a:effectLst>
            <a:outerShdw blurRad="50800" dist="50800" dir="5400000" algn="ctr" rotWithShape="0">
              <a:schemeClr val="accent1"/>
            </a:outerShdw>
          </a:effectLst>
        </p:spPr>
      </p:pic>
      <p:sp>
        <p:nvSpPr>
          <p:cNvPr id="4" name="Text 0"/>
          <p:cNvSpPr/>
          <p:nvPr/>
        </p:nvSpPr>
        <p:spPr>
          <a:xfrm>
            <a:off x="6329958" y="664369"/>
            <a:ext cx="7456884" cy="1506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System Architecture: A Data-Driven Loop</a:t>
            </a:r>
            <a:endParaRPr lang="en-US" sz="4700" dirty="0">
              <a:latin typeface="Merriweather Bold" panose="00000800000000000000" pitchFamily="2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6676192" y="2532221"/>
            <a:ext cx="30480" cy="5033010"/>
          </a:xfrm>
          <a:prstGeom prst="roundRect">
            <a:avLst>
              <a:gd name="adj" fmla="val 332127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2"/>
          <p:cNvSpPr/>
          <p:nvPr/>
        </p:nvSpPr>
        <p:spPr>
          <a:xfrm>
            <a:off x="6932057" y="3059192"/>
            <a:ext cx="843558" cy="30480"/>
          </a:xfrm>
          <a:prstGeom prst="roundRect">
            <a:avLst>
              <a:gd name="adj" fmla="val 332127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6420326" y="2803327"/>
            <a:ext cx="542211" cy="54221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6611898" y="2893576"/>
            <a:ext cx="159068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8017073" y="2773204"/>
            <a:ext cx="3012758" cy="376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Data Acquisition</a:t>
            </a:r>
            <a:endParaRPr lang="en-US" sz="2350" dirty="0">
              <a:latin typeface="Merriweather Bold" panose="00000800000000000000" pitchFamily="2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8152329" y="3273105"/>
            <a:ext cx="576976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News API fetches relevant financial news</a:t>
            </a:r>
            <a:endParaRPr lang="en-US" sz="1600" dirty="0">
              <a:latin typeface="Merriweather" panose="00000500000000000000" pitchFamily="2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6932057" y="4688681"/>
            <a:ext cx="843558" cy="30480"/>
          </a:xfrm>
          <a:prstGeom prst="roundRect">
            <a:avLst>
              <a:gd name="adj" fmla="val 332127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8"/>
          <p:cNvSpPr/>
          <p:nvPr/>
        </p:nvSpPr>
        <p:spPr>
          <a:xfrm>
            <a:off x="6420326" y="4432816"/>
            <a:ext cx="542211" cy="54221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6583323" y="4523065"/>
            <a:ext cx="216218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800" dirty="0"/>
          </a:p>
        </p:txBody>
      </p:sp>
      <p:sp>
        <p:nvSpPr>
          <p:cNvPr id="14" name="Text 10"/>
          <p:cNvSpPr/>
          <p:nvPr/>
        </p:nvSpPr>
        <p:spPr>
          <a:xfrm>
            <a:off x="8017073" y="4402693"/>
            <a:ext cx="3244572" cy="376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Sentiment Processing</a:t>
            </a:r>
            <a:endParaRPr lang="en-US" sz="2350" dirty="0">
              <a:latin typeface="Merriweather Bold" panose="00000800000000000000" pitchFamily="2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8152329" y="4911642"/>
            <a:ext cx="576976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FinBERT processes and classifies news articles</a:t>
            </a:r>
            <a:endParaRPr lang="en-US" sz="1600" dirty="0">
              <a:latin typeface="Merriweather" panose="00000500000000000000" pitchFamily="2" charset="0"/>
            </a:endParaRPr>
          </a:p>
        </p:txBody>
      </p:sp>
      <p:sp>
        <p:nvSpPr>
          <p:cNvPr id="16" name="Shape 12"/>
          <p:cNvSpPr/>
          <p:nvPr/>
        </p:nvSpPr>
        <p:spPr>
          <a:xfrm>
            <a:off x="6932057" y="6318171"/>
            <a:ext cx="843558" cy="30480"/>
          </a:xfrm>
          <a:prstGeom prst="roundRect">
            <a:avLst>
              <a:gd name="adj" fmla="val 332127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3"/>
          <p:cNvSpPr/>
          <p:nvPr/>
        </p:nvSpPr>
        <p:spPr>
          <a:xfrm>
            <a:off x="6420326" y="6062305"/>
            <a:ext cx="542211" cy="54221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4"/>
          <p:cNvSpPr/>
          <p:nvPr/>
        </p:nvSpPr>
        <p:spPr>
          <a:xfrm>
            <a:off x="6590109" y="6152555"/>
            <a:ext cx="202525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800" dirty="0"/>
          </a:p>
        </p:txBody>
      </p:sp>
      <p:sp>
        <p:nvSpPr>
          <p:cNvPr id="19" name="Text 15"/>
          <p:cNvSpPr/>
          <p:nvPr/>
        </p:nvSpPr>
        <p:spPr>
          <a:xfrm>
            <a:off x="8017073" y="6032183"/>
            <a:ext cx="3012758" cy="376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Trade Execution</a:t>
            </a:r>
            <a:endParaRPr lang="en-US" sz="2350" dirty="0">
              <a:latin typeface="Merriweather Bold" panose="00000800000000000000" pitchFamily="2" charset="0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8152329" y="6514148"/>
            <a:ext cx="5769769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Trading bot executes trades based on sentiment scores</a:t>
            </a:r>
            <a:endParaRPr lang="en-US" sz="1600" dirty="0">
              <a:latin typeface="Merriweather" panose="000005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0FFE5E-9BE1-9B8A-FC86-3D60499E8D81}"/>
              </a:ext>
            </a:extLst>
          </p:cNvPr>
          <p:cNvSpPr/>
          <p:nvPr/>
        </p:nvSpPr>
        <p:spPr>
          <a:xfrm>
            <a:off x="12708082" y="7595755"/>
            <a:ext cx="1922318" cy="633845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525F146-1585-F86F-E535-B2D3812D04DE}"/>
              </a:ext>
            </a:extLst>
          </p:cNvPr>
          <p:cNvSpPr/>
          <p:nvPr/>
        </p:nvSpPr>
        <p:spPr>
          <a:xfrm>
            <a:off x="948459" y="7316569"/>
            <a:ext cx="1402773" cy="248662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491" y="984409"/>
            <a:ext cx="4869299" cy="626066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3798" y="990362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Implementation: Python-Based System</a:t>
            </a:r>
            <a:endParaRPr lang="en-US" sz="4850" dirty="0">
              <a:latin typeface="Merriweather Bold" panose="00000800000000000000" pitchFamily="2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863798" y="2903101"/>
            <a:ext cx="3584853" cy="2636877"/>
          </a:xfrm>
          <a:prstGeom prst="roundRect">
            <a:avLst>
              <a:gd name="adj" fmla="val 393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1125855" y="3165158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Libraries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125855" y="3698676"/>
            <a:ext cx="3060740" cy="1367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100"/>
              </a:lnSpc>
              <a:buFont typeface="Wingdings" panose="05000000000000000000" pitchFamily="2" charset="2"/>
              <a:buChar char="ü"/>
            </a:pPr>
            <a:r>
              <a:rPr lang="en-US" sz="1600" dirty="0" err="1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PyTorch</a:t>
            </a:r>
            <a:endParaRPr lang="en-US" sz="1600" dirty="0">
              <a:solidFill>
                <a:srgbClr val="E2E6E9"/>
              </a:solidFill>
              <a:latin typeface="Merriweather" panose="00000500000000000000" pitchFamily="2" charset="0"/>
              <a:ea typeface="Merriweather" pitchFamily="34" charset="-122"/>
              <a:cs typeface="Merriweather" pitchFamily="34" charset="-120"/>
            </a:endParaRPr>
          </a:p>
          <a:p>
            <a:pPr marL="342900" indent="-342900">
              <a:lnSpc>
                <a:spcPts val="31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Transformers</a:t>
            </a:r>
          </a:p>
          <a:p>
            <a:pPr marL="342900" indent="-342900">
              <a:lnSpc>
                <a:spcPts val="31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Alpaca Trade API</a:t>
            </a:r>
            <a:endParaRPr lang="en-US" sz="1600" dirty="0">
              <a:latin typeface="Merriweather" panose="00000500000000000000" pitchFamily="2" charset="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4695468" y="2903101"/>
            <a:ext cx="3584853" cy="2636877"/>
          </a:xfrm>
          <a:prstGeom prst="roundRect">
            <a:avLst>
              <a:gd name="adj" fmla="val 393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4957524" y="3165158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Environment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4957524" y="3698677"/>
            <a:ext cx="30607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Virtual Python environment for dependency management</a:t>
            </a:r>
            <a:endParaRPr lang="en-US" sz="1600" dirty="0">
              <a:latin typeface="Merriweather" panose="00000500000000000000" pitchFamily="2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863798" y="5786795"/>
            <a:ext cx="7416523" cy="2172641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1125855" y="604885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Steps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1125855" y="6582370"/>
            <a:ext cx="689229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514350" indent="-514350">
              <a:lnSpc>
                <a:spcPts val="3100"/>
              </a:lnSpc>
              <a:buFont typeface="+mj-lt"/>
              <a:buAutoNum type="romanLcPeriod"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Environment setup </a:t>
            </a:r>
          </a:p>
          <a:p>
            <a:pPr marL="514350" indent="-514350">
              <a:lnSpc>
                <a:spcPts val="3100"/>
              </a:lnSpc>
              <a:buFont typeface="+mj-lt"/>
              <a:buAutoNum type="romanLcPeriod"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Integration</a:t>
            </a:r>
          </a:p>
          <a:p>
            <a:pPr marL="514350" indent="-514350">
              <a:lnSpc>
                <a:spcPts val="3100"/>
              </a:lnSpc>
              <a:buFont typeface="+mj-lt"/>
              <a:buAutoNum type="romanLcPeriod"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execution</a:t>
            </a:r>
            <a:endParaRPr lang="en-US" sz="1600" dirty="0">
              <a:latin typeface="Merriweather" panose="00000500000000000000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139" y="495419"/>
            <a:ext cx="5035868" cy="255150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7074" y="495419"/>
            <a:ext cx="7882652" cy="1126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5F0F0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Results: Simulated Trading Environment</a:t>
            </a:r>
            <a:endParaRPr lang="en-US" sz="3500" dirty="0">
              <a:latin typeface="Merriweather Bold" panose="000008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17074" y="1982033"/>
            <a:ext cx="7882652" cy="594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4650" dirty="0"/>
          </a:p>
        </p:txBody>
      </p:sp>
      <p:sp>
        <p:nvSpPr>
          <p:cNvPr id="5" name="Text 2"/>
          <p:cNvSpPr/>
          <p:nvPr/>
        </p:nvSpPr>
        <p:spPr>
          <a:xfrm>
            <a:off x="8932188" y="2801779"/>
            <a:ext cx="2252424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Correlation</a:t>
            </a:r>
            <a:endParaRPr lang="en-US" sz="1750" dirty="0">
              <a:latin typeface="Merriweather Bold" panose="000008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17074" y="3191470"/>
            <a:ext cx="7882652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High correlation between sentiment scores and market movements</a:t>
            </a:r>
            <a:endParaRPr lang="en-US" sz="1400" dirty="0">
              <a:latin typeface="Merriweather" panose="000005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17074" y="4110157"/>
            <a:ext cx="7882652" cy="594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4650" dirty="0"/>
          </a:p>
        </p:txBody>
      </p:sp>
      <p:sp>
        <p:nvSpPr>
          <p:cNvPr id="8" name="Text 5"/>
          <p:cNvSpPr/>
          <p:nvPr/>
        </p:nvSpPr>
        <p:spPr>
          <a:xfrm>
            <a:off x="8932188" y="4929902"/>
            <a:ext cx="2252424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Efficiency</a:t>
            </a:r>
            <a:endParaRPr lang="en-US" sz="1750" dirty="0">
              <a:latin typeface="Merriweather Bold" panose="000008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17074" y="5319593"/>
            <a:ext cx="7882652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Effective trade execution, reducing manual intervention</a:t>
            </a:r>
            <a:endParaRPr lang="en-US" sz="1400" dirty="0">
              <a:latin typeface="Merriweather" panose="00000500000000000000" pitchFamily="2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117074" y="6238280"/>
            <a:ext cx="7882652" cy="594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4650" dirty="0"/>
          </a:p>
        </p:txBody>
      </p:sp>
      <p:sp>
        <p:nvSpPr>
          <p:cNvPr id="11" name="Text 8"/>
          <p:cNvSpPr/>
          <p:nvPr/>
        </p:nvSpPr>
        <p:spPr>
          <a:xfrm>
            <a:off x="8932188" y="7058025"/>
            <a:ext cx="2252424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Challenges</a:t>
            </a:r>
            <a:endParaRPr lang="en-US" sz="1750" dirty="0">
              <a:latin typeface="Merriweather Bold" panose="00000800000000000000" pitchFamily="2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117074" y="7447717"/>
            <a:ext cx="7882652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Performance varied with market conditions and high volatility</a:t>
            </a:r>
            <a:endParaRPr lang="en-US" sz="1400" dirty="0">
              <a:latin typeface="Merriweather" panose="00000500000000000000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6D754A-9D69-7E5E-E670-7569589EAC20}"/>
              </a:ext>
            </a:extLst>
          </p:cNvPr>
          <p:cNvSpPr/>
          <p:nvPr/>
        </p:nvSpPr>
        <p:spPr>
          <a:xfrm>
            <a:off x="12811990" y="7735848"/>
            <a:ext cx="1818409" cy="493751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0">
            <a:extLst>
              <a:ext uri="{FF2B5EF4-FFF2-40B4-BE49-F238E27FC236}">
                <a16:creationId xmlns:a16="http://schemas.microsoft.com/office/drawing/2014/main" id="{32E56890-58D2-308B-DB52-9CF90AE75A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2139" y="3368195"/>
            <a:ext cx="5035868" cy="1951398"/>
          </a:xfrm>
          <a:prstGeom prst="rect">
            <a:avLst/>
          </a:prstGeom>
        </p:spPr>
      </p:pic>
      <p:pic>
        <p:nvPicPr>
          <p:cNvPr id="15" name="Image 0">
            <a:extLst>
              <a:ext uri="{FF2B5EF4-FFF2-40B4-BE49-F238E27FC236}">
                <a16:creationId xmlns:a16="http://schemas.microsoft.com/office/drawing/2014/main" id="{15CA82BF-1766-4458-DECB-77D4D964F12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42139" y="5669235"/>
            <a:ext cx="5035868" cy="192254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831175"/>
            <a:ext cx="1168884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Conclusion: Towards Sentient Trading</a:t>
            </a:r>
            <a:endParaRPr lang="en-US" sz="4850" dirty="0">
              <a:latin typeface="Merriweather Bold" panose="00000800000000000000" pitchFamily="2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63798" y="2096095"/>
            <a:ext cx="2150388" cy="1421963"/>
          </a:xfrm>
          <a:prstGeom prst="roundRect">
            <a:avLst>
              <a:gd name="adj" fmla="val 7291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125855" y="2560320"/>
            <a:ext cx="135850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3261003" y="234291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NLP's Potential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3261003" y="2876431"/>
            <a:ext cx="840855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Sentiment analysis enhances trading efficiency and decision-making</a:t>
            </a:r>
            <a:endParaRPr lang="en-US" sz="1600" dirty="0">
              <a:latin typeface="Merriweather" panose="00000500000000000000" pitchFamily="2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3137535" y="3502819"/>
            <a:ext cx="10505718" cy="15240"/>
          </a:xfrm>
          <a:prstGeom prst="roundRect">
            <a:avLst>
              <a:gd name="adj" fmla="val 680244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863798" y="3641407"/>
            <a:ext cx="4300895" cy="1816775"/>
          </a:xfrm>
          <a:prstGeom prst="roundRect">
            <a:avLst>
              <a:gd name="adj" fmla="val 570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125855" y="4303038"/>
            <a:ext cx="184547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411510" y="388822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Future Directions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411510" y="4421743"/>
            <a:ext cx="810827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Handling ambiguous sentiment and incorporating additional data sources</a:t>
            </a:r>
            <a:endParaRPr lang="en-US" sz="1600" dirty="0">
              <a:latin typeface="Merriweather" panose="00000500000000000000" pitchFamily="2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5288042" y="5442942"/>
            <a:ext cx="8355211" cy="15240"/>
          </a:xfrm>
          <a:prstGeom prst="roundRect">
            <a:avLst>
              <a:gd name="adj" fmla="val 680244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863798" y="5581531"/>
            <a:ext cx="6451402" cy="1816775"/>
          </a:xfrm>
          <a:prstGeom prst="roundRect">
            <a:avLst>
              <a:gd name="adj" fmla="val 570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125855" y="6243161"/>
            <a:ext cx="172760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7562017" y="5828348"/>
            <a:ext cx="371022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 Bold" panose="00000800000000000000" pitchFamily="2" charset="0"/>
                <a:ea typeface="Merriweather" pitchFamily="34" charset="-122"/>
                <a:cs typeface="Merriweather" pitchFamily="34" charset="-120"/>
              </a:rPr>
              <a:t>Revolutionizing Finance</a:t>
            </a:r>
            <a:endParaRPr lang="en-US" sz="2400" dirty="0">
              <a:latin typeface="Merriweather Bold" panose="00000800000000000000" pitchFamily="2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562017" y="6361867"/>
            <a:ext cx="5957768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2" charset="0"/>
                <a:ea typeface="Merriweather" pitchFamily="34" charset="-122"/>
                <a:cs typeface="Merriweather" pitchFamily="34" charset="-120"/>
              </a:rPr>
              <a:t>Machine learning leverages real-time data and automated strategies</a:t>
            </a:r>
            <a:endParaRPr lang="en-US" sz="1600" dirty="0">
              <a:latin typeface="Merriweather" panose="000005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223F00-6467-EDA5-C39D-EC653D03F8E7}"/>
              </a:ext>
            </a:extLst>
          </p:cNvPr>
          <p:cNvSpPr/>
          <p:nvPr/>
        </p:nvSpPr>
        <p:spPr>
          <a:xfrm>
            <a:off x="12708082" y="7595755"/>
            <a:ext cx="1922318" cy="633845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656DBE3-3EFA-49C2-9B1B-2A2627E81003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280</Words>
  <Application>Microsoft Office PowerPoint</Application>
  <PresentationFormat>Custom</PresentationFormat>
  <Paragraphs>78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Merriweather</vt:lpstr>
      <vt:lpstr>Wingdings</vt:lpstr>
      <vt:lpstr>Arial</vt:lpstr>
      <vt:lpstr>Merriweather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Nahiyan Anwar</cp:lastModifiedBy>
  <cp:revision>6</cp:revision>
  <dcterms:created xsi:type="dcterms:W3CDTF">2024-11-25T21:09:28Z</dcterms:created>
  <dcterms:modified xsi:type="dcterms:W3CDTF">2024-11-25T21:57:25Z</dcterms:modified>
</cp:coreProperties>
</file>